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92" autoAdjust="0"/>
    <p:restoredTop sz="94660"/>
  </p:normalViewPr>
  <p:slideViewPr>
    <p:cSldViewPr snapToGrid="0">
      <p:cViewPr varScale="1">
        <p:scale>
          <a:sx n="86" d="100"/>
          <a:sy n="86" d="100"/>
        </p:scale>
        <p:origin x="336" y="4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5/24/2021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5/24/2021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5/24/2021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alumni.criminology/" TargetMode="External"/><Relationship Id="rId13" Type="http://schemas.openxmlformats.org/officeDocument/2006/relationships/image" Target="../media/image12.png"/><Relationship Id="rId3" Type="http://schemas.microsoft.com/office/2007/relationships/hdphoto" Target="../media/hdphoto2.wdp"/><Relationship Id="rId7" Type="http://schemas.openxmlformats.org/officeDocument/2006/relationships/hyperlink" Target="https://www.facebook.com/alumni.criminology" TargetMode="External"/><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hyperlink" Target="mailto:alumni.criminology@panteion.gr" TargetMode="External"/><Relationship Id="rId11"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4E65C013-05F4-4570-8A72-730DE4DE70B9}"/>
              </a:ext>
            </a:extLst>
          </p:cNvPr>
          <p:cNvPicPr>
            <a:picLocks noChangeAspect="1"/>
          </p:cNvPicPr>
          <p:nvPr/>
        </p:nvPicPr>
        <p:blipFill rotWithShape="1">
          <a:blip r:embed="rId4"/>
          <a:srcRect l="6444" r="10779" b="-2"/>
          <a:stretch/>
        </p:blipFill>
        <p:spPr>
          <a:xfrm>
            <a:off x="6176294" y="1167646"/>
            <a:ext cx="3560589" cy="4522708"/>
          </a:xfrm>
          <a:prstGeom prst="rect">
            <a:avLst/>
          </a:prstGeom>
        </p:spPr>
      </p:pic>
      <p:sp>
        <p:nvSpPr>
          <p:cNvPr id="14" name="Rectangle 13">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8074F-E665-4608-95B0-8F4A349C65B7}"/>
              </a:ext>
            </a:extLst>
          </p:cNvPr>
          <p:cNvSpPr>
            <a:spLocks noGrp="1"/>
          </p:cNvSpPr>
          <p:nvPr>
            <p:ph type="ctrTitle"/>
          </p:nvPr>
        </p:nvSpPr>
        <p:spPr>
          <a:xfrm>
            <a:off x="4961376" y="1432223"/>
            <a:ext cx="6057144" cy="3357976"/>
          </a:xfrm>
        </p:spPr>
        <p:txBody>
          <a:bodyPr>
            <a:normAutofit/>
          </a:bodyPr>
          <a:lstStyle/>
          <a:p>
            <a:pPr algn="ctr"/>
            <a:r>
              <a:rPr lang="el-GR" sz="2400" dirty="0" err="1"/>
              <a:t>Σωματειο</a:t>
            </a:r>
            <a:r>
              <a:rPr lang="el-GR" sz="2400" dirty="0"/>
              <a:t> </a:t>
            </a:r>
            <a:r>
              <a:rPr lang="el-GR" sz="2400" dirty="0" err="1"/>
              <a:t>αποφοιτων</a:t>
            </a:r>
            <a:r>
              <a:rPr lang="el-GR" sz="2400" dirty="0"/>
              <a:t> </a:t>
            </a:r>
            <a:r>
              <a:rPr lang="el-GR" sz="2400" dirty="0" err="1"/>
              <a:t>π.μ.σ.</a:t>
            </a:r>
            <a:r>
              <a:rPr lang="el-GR" sz="2400" dirty="0"/>
              <a:t> «</a:t>
            </a:r>
            <a:r>
              <a:rPr lang="el-GR" sz="2400" dirty="0" err="1"/>
              <a:t>εγκληματολογιασ</a:t>
            </a:r>
            <a:r>
              <a:rPr lang="el-GR" sz="2400" dirty="0"/>
              <a:t>» </a:t>
            </a:r>
            <a:br>
              <a:rPr lang="el-GR" sz="2400" dirty="0"/>
            </a:br>
            <a:r>
              <a:rPr lang="el-GR" sz="2400" dirty="0" err="1"/>
              <a:t>παντειου</a:t>
            </a:r>
            <a:r>
              <a:rPr lang="el-GR" sz="2400" dirty="0"/>
              <a:t> </a:t>
            </a:r>
            <a:r>
              <a:rPr lang="el-GR" sz="2400" dirty="0" err="1"/>
              <a:t>πανεπιστημιου</a:t>
            </a:r>
            <a:br>
              <a:rPr lang="el-GR" sz="2800" dirty="0"/>
            </a:br>
            <a:br>
              <a:rPr lang="el-GR" sz="2800" dirty="0"/>
            </a:br>
            <a:r>
              <a:rPr lang="en-US" sz="2800" dirty="0"/>
              <a:t> </a:t>
            </a:r>
            <a:r>
              <a:rPr lang="en-US" sz="2800" b="1" dirty="0"/>
              <a:t>«</a:t>
            </a:r>
            <a:r>
              <a:rPr lang="el-GR" sz="2800" b="1" dirty="0" err="1"/>
              <a:t>Κωνσταντ</a:t>
            </a:r>
            <a:r>
              <a:rPr lang="el-GR" sz="2800" b="1" cap="none" dirty="0" err="1"/>
              <a:t>Ι</a:t>
            </a:r>
            <a:r>
              <a:rPr lang="el-GR" sz="2800" b="1" dirty="0" err="1"/>
              <a:t>νοΣ</a:t>
            </a:r>
            <a:r>
              <a:rPr lang="el-GR" sz="2800" b="1" dirty="0"/>
              <a:t> </a:t>
            </a:r>
            <a:r>
              <a:rPr lang="el-GR" sz="2800" b="1" dirty="0" err="1"/>
              <a:t>Γαρδ</a:t>
            </a:r>
            <a:r>
              <a:rPr lang="el-GR" sz="2800" b="1" cap="none" dirty="0" err="1"/>
              <a:t>Ι</a:t>
            </a:r>
            <a:r>
              <a:rPr lang="el-GR" sz="2800" b="1" dirty="0" err="1"/>
              <a:t>καΣ</a:t>
            </a:r>
            <a:r>
              <a:rPr lang="el-GR" sz="2800" b="1" dirty="0"/>
              <a:t>»</a:t>
            </a:r>
          </a:p>
        </p:txBody>
      </p:sp>
      <p:sp>
        <p:nvSpPr>
          <p:cNvPr id="16" name="Rectangle 15">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1" name="TextBox 210">
            <a:extLst>
              <a:ext uri="{FF2B5EF4-FFF2-40B4-BE49-F238E27FC236}">
                <a16:creationId xmlns:a16="http://schemas.microsoft.com/office/drawing/2014/main" id="{9E923B8B-4031-4302-85E8-2F3ADA3927F7}"/>
              </a:ext>
            </a:extLst>
          </p:cNvPr>
          <p:cNvSpPr txBox="1"/>
          <p:nvPr/>
        </p:nvSpPr>
        <p:spPr>
          <a:xfrm>
            <a:off x="816747" y="2175029"/>
            <a:ext cx="3664570" cy="3139321"/>
          </a:xfrm>
          <a:prstGeom prst="rect">
            <a:avLst/>
          </a:prstGeom>
          <a:noFill/>
        </p:spPr>
        <p:txBody>
          <a:bodyPr wrap="square">
            <a:spAutoFit/>
          </a:bodyPr>
          <a:lstStyle/>
          <a:p>
            <a:pPr algn="ctr"/>
            <a:r>
              <a:rPr lang="el-GR" dirty="0">
                <a:solidFill>
                  <a:srgbClr val="000000"/>
                </a:solidFill>
                <a:effectLst>
                  <a:outerShdw blurRad="38100" dist="38100" dir="2700000" algn="tl">
                    <a:srgbClr val="000000">
                      <a:alpha val="43137"/>
                    </a:srgbClr>
                  </a:outerShdw>
                </a:effectLst>
              </a:rPr>
              <a:t>ΠΑΡΟΥΣΙΑΣΗ</a:t>
            </a:r>
          </a:p>
          <a:p>
            <a:pPr algn="ctr"/>
            <a:endParaRPr lang="el-GR" dirty="0">
              <a:solidFill>
                <a:srgbClr val="000000"/>
              </a:solidFill>
            </a:endParaRPr>
          </a:p>
          <a:p>
            <a:pPr algn="ctr"/>
            <a:r>
              <a:rPr lang="el-GR" b="1" dirty="0">
                <a:solidFill>
                  <a:srgbClr val="000000"/>
                </a:solidFill>
              </a:rPr>
              <a:t>Χριστίνα Τάτση</a:t>
            </a:r>
            <a:r>
              <a:rPr lang="el-GR" dirty="0">
                <a:solidFill>
                  <a:srgbClr val="000000"/>
                </a:solidFill>
              </a:rPr>
              <a:t>, Δικηγόρος, </a:t>
            </a:r>
            <a:r>
              <a:rPr lang="el-GR" dirty="0" err="1">
                <a:solidFill>
                  <a:srgbClr val="000000"/>
                </a:solidFill>
              </a:rPr>
              <a:t>Υποψ</a:t>
            </a:r>
            <a:r>
              <a:rPr lang="el-GR" dirty="0">
                <a:solidFill>
                  <a:srgbClr val="000000"/>
                </a:solidFill>
              </a:rPr>
              <a:t>. Δρ. Εγκληματολογίας  </a:t>
            </a:r>
            <a:r>
              <a:rPr lang="el-GR" dirty="0" err="1">
                <a:solidFill>
                  <a:srgbClr val="000000"/>
                </a:solidFill>
              </a:rPr>
              <a:t>Παντείου</a:t>
            </a:r>
            <a:r>
              <a:rPr lang="el-GR" dirty="0">
                <a:solidFill>
                  <a:srgbClr val="000000"/>
                </a:solidFill>
              </a:rPr>
              <a:t> Πανεπιστημίου.</a:t>
            </a:r>
          </a:p>
          <a:p>
            <a:pPr algn="ctr"/>
            <a:endParaRPr lang="el-GR" dirty="0">
              <a:solidFill>
                <a:srgbClr val="000000"/>
              </a:solidFill>
            </a:endParaRPr>
          </a:p>
          <a:p>
            <a:pPr algn="ctr"/>
            <a:r>
              <a:rPr lang="el-GR" dirty="0">
                <a:solidFill>
                  <a:srgbClr val="000000"/>
                </a:solidFill>
              </a:rPr>
              <a:t> Πρόεδρος του Σωματείου Αποφοίτων Π.Μ.Σ. Εγκληματολογίας </a:t>
            </a:r>
            <a:r>
              <a:rPr lang="el-GR" dirty="0" err="1">
                <a:solidFill>
                  <a:srgbClr val="000000"/>
                </a:solidFill>
              </a:rPr>
              <a:t>Παντείου</a:t>
            </a:r>
            <a:r>
              <a:rPr lang="el-GR" dirty="0">
                <a:solidFill>
                  <a:srgbClr val="000000"/>
                </a:solidFill>
              </a:rPr>
              <a:t> Πανεπιστημίου «Κωνσταντίνος </a:t>
            </a:r>
            <a:r>
              <a:rPr lang="el-GR" dirty="0" err="1">
                <a:solidFill>
                  <a:srgbClr val="000000"/>
                </a:solidFill>
              </a:rPr>
              <a:t>Γαρδίκας</a:t>
            </a:r>
            <a:r>
              <a:rPr lang="el-GR" dirty="0">
                <a:solidFill>
                  <a:srgbClr val="000000"/>
                </a:solidFill>
              </a:rPr>
              <a:t>»</a:t>
            </a:r>
            <a:endParaRPr lang="el-GR" dirty="0"/>
          </a:p>
        </p:txBody>
      </p:sp>
    </p:spTree>
    <p:extLst>
      <p:ext uri="{BB962C8B-B14F-4D97-AF65-F5344CB8AC3E}">
        <p14:creationId xmlns:p14="http://schemas.microsoft.com/office/powerpoint/2010/main" val="173729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E09BE-2F7D-4340-BDC2-1DE9C1DCD52C}"/>
              </a:ext>
            </a:extLst>
          </p:cNvPr>
          <p:cNvSpPr>
            <a:spLocks noGrp="1"/>
          </p:cNvSpPr>
          <p:nvPr>
            <p:ph type="title"/>
          </p:nvPr>
        </p:nvSpPr>
        <p:spPr>
          <a:xfrm>
            <a:off x="6262962" y="247650"/>
            <a:ext cx="5338123" cy="6972299"/>
          </a:xfrm>
        </p:spPr>
        <p:txBody>
          <a:bodyPr vert="horz" lIns="91440" tIns="45720" rIns="91440" bIns="45720" rtlCol="0" anchor="b">
            <a:normAutofit fontScale="90000"/>
          </a:bodyPr>
          <a:lstStyle/>
          <a:p>
            <a:pPr>
              <a:lnSpc>
                <a:spcPct val="150000"/>
              </a:lnSpc>
            </a:pPr>
            <a:r>
              <a:rPr lang="el-GR" sz="1400" cap="none" dirty="0">
                <a:blipFill dpi="0" rotWithShape="1">
                  <a:blip r:embed="rId4"/>
                  <a:srcRect/>
                  <a:tile tx="6350" ty="-127000" sx="65000" sy="64000" flip="none" algn="tl"/>
                </a:blipFill>
                <a:effectLst/>
              </a:rPr>
              <a:t>Τ</a:t>
            </a:r>
            <a:r>
              <a:rPr lang="en-US" sz="1400" cap="none" dirty="0">
                <a:blipFill dpi="0" rotWithShape="1">
                  <a:blip r:embed="rId4"/>
                  <a:srcRect/>
                  <a:tile tx="6350" ty="-127000" sx="65000" sy="64000" flip="none" algn="tl"/>
                </a:blipFill>
                <a:effectLst/>
              </a:rPr>
              <a:t>ο </a:t>
            </a:r>
            <a:r>
              <a:rPr lang="el-GR" sz="1400" cap="none" dirty="0">
                <a:blipFill dpi="0" rotWithShape="1">
                  <a:blip r:embed="rId4"/>
                  <a:srcRect/>
                  <a:tile tx="6350" ty="-127000" sx="65000" sy="64000" flip="none" algn="tl"/>
                </a:blipFill>
              </a:rPr>
              <a:t>Σ</a:t>
            </a:r>
            <a:r>
              <a:rPr lang="en-US" sz="1400" cap="none" dirty="0" err="1">
                <a:blipFill dpi="0" rotWithShape="1">
                  <a:blip r:embed="rId4"/>
                  <a:srcRect/>
                  <a:tile tx="6350" ty="-127000" sx="65000" sy="64000" flip="none" algn="tl"/>
                </a:blipFill>
                <a:effectLst/>
              </a:rPr>
              <a:t>ωμ</a:t>
            </a:r>
            <a:r>
              <a:rPr lang="en-US" sz="1400" cap="none" dirty="0">
                <a:blipFill dpi="0" rotWithShape="1">
                  <a:blip r:embed="rId4"/>
                  <a:srcRect/>
                  <a:tile tx="6350" ty="-127000" sx="65000" sy="64000" flip="none" algn="tl"/>
                </a:blipFill>
                <a:effectLst/>
              </a:rPr>
              <a:t>ατείο αποφοίτων του ΠΜΣ «</a:t>
            </a:r>
            <a:r>
              <a:rPr lang="el-GR" sz="1400" cap="none" dirty="0">
                <a:blipFill dpi="0" rotWithShape="1">
                  <a:blip r:embed="rId4"/>
                  <a:srcRect/>
                  <a:tile tx="6350" ty="-127000" sx="65000" sy="64000" flip="none" algn="tl"/>
                </a:blipFill>
                <a:effectLst/>
              </a:rPr>
              <a:t>Ε</a:t>
            </a:r>
            <a:r>
              <a:rPr lang="en-US" sz="1400" cap="none" dirty="0" err="1">
                <a:blipFill dpi="0" rotWithShape="1">
                  <a:blip r:embed="rId4"/>
                  <a:srcRect/>
                  <a:tile tx="6350" ty="-127000" sx="65000" sy="64000" flip="none" algn="tl"/>
                </a:blipFill>
                <a:effectLst/>
              </a:rPr>
              <a:t>γκλημ</a:t>
            </a:r>
            <a:r>
              <a:rPr lang="en-US" sz="1400" cap="none" dirty="0">
                <a:blipFill dpi="0" rotWithShape="1">
                  <a:blip r:embed="rId4"/>
                  <a:srcRect/>
                  <a:tile tx="6350" ty="-127000" sx="65000" sy="64000" flip="none" algn="tl"/>
                </a:blipFill>
                <a:effectLst/>
              </a:rPr>
              <a:t>ατολογία» </a:t>
            </a:r>
            <a:r>
              <a:rPr lang="en-US" sz="1400" cap="none" dirty="0">
                <a:blipFill dpi="0" rotWithShape="1">
                  <a:blip r:embed="rId4"/>
                  <a:srcRect/>
                  <a:tile tx="6350" ty="-127000" sx="65000" sy="64000" flip="none" algn="tl"/>
                </a:blipFill>
              </a:rPr>
              <a:t>του </a:t>
            </a:r>
            <a:r>
              <a:rPr lang="el-GR" sz="1400" cap="none" dirty="0">
                <a:blipFill dpi="0" rotWithShape="1">
                  <a:blip r:embed="rId4"/>
                  <a:srcRect/>
                  <a:tile tx="6350" ty="-127000" sx="65000" sy="64000" flip="none" algn="tl"/>
                </a:blipFill>
              </a:rPr>
              <a:t>Π</a:t>
            </a:r>
            <a:r>
              <a:rPr lang="en-US" sz="1400" cap="none" dirty="0">
                <a:blipFill dpi="0" rotWithShape="1">
                  <a:blip r:embed="rId4"/>
                  <a:srcRect/>
                  <a:tile tx="6350" ty="-127000" sx="65000" sy="64000" flip="none" algn="tl"/>
                </a:blipFill>
              </a:rPr>
              <a:t>α</a:t>
            </a:r>
            <a:r>
              <a:rPr lang="en-US" sz="1400" cap="none" dirty="0" err="1">
                <a:blipFill dpi="0" rotWithShape="1">
                  <a:blip r:embed="rId4"/>
                  <a:srcRect/>
                  <a:tile tx="6350" ty="-127000" sx="65000" sy="64000" flip="none" algn="tl"/>
                </a:blipFill>
              </a:rPr>
              <a:t>ντείου</a:t>
            </a:r>
            <a:r>
              <a:rPr lang="en-US" sz="1400" cap="none" dirty="0">
                <a:blipFill dpi="0" rotWithShape="1">
                  <a:blip r:embed="rId4"/>
                  <a:srcRect/>
                  <a:tile tx="6350" ty="-127000" sx="65000" sy="64000" flip="none" algn="tl"/>
                </a:blipFill>
              </a:rPr>
              <a:t> </a:t>
            </a:r>
            <a:r>
              <a:rPr lang="el-GR" sz="1400" cap="none" dirty="0">
                <a:blipFill dpi="0" rotWithShape="1">
                  <a:blip r:embed="rId4"/>
                  <a:srcRect/>
                  <a:tile tx="6350" ty="-127000" sx="65000" sy="64000" flip="none" algn="tl"/>
                </a:blipFill>
              </a:rPr>
              <a:t>Π</a:t>
            </a:r>
            <a:r>
              <a:rPr lang="en-US" sz="1400" cap="none" dirty="0">
                <a:blipFill dpi="0" rotWithShape="1">
                  <a:blip r:embed="rId4"/>
                  <a:srcRect/>
                  <a:tile tx="6350" ty="-127000" sx="65000" sy="64000" flip="none" algn="tl"/>
                </a:blipFill>
              </a:rPr>
              <a:t>α</a:t>
            </a:r>
            <a:r>
              <a:rPr lang="en-US" sz="1400" cap="none" dirty="0" err="1">
                <a:blipFill dpi="0" rotWithShape="1">
                  <a:blip r:embed="rId4"/>
                  <a:srcRect/>
                  <a:tile tx="6350" ty="-127000" sx="65000" sy="64000" flip="none" algn="tl"/>
                </a:blipFill>
              </a:rPr>
              <a:t>νε</a:t>
            </a:r>
            <a:r>
              <a:rPr lang="en-US" sz="1400" cap="none" dirty="0">
                <a:blipFill dpi="0" rotWithShape="1">
                  <a:blip r:embed="rId4"/>
                  <a:srcRect/>
                  <a:tile tx="6350" ty="-127000" sx="65000" sy="64000" flip="none" algn="tl"/>
                </a:blipFill>
              </a:rPr>
              <a:t>πιστημίου ήταν μια ιδέα της </a:t>
            </a:r>
            <a:r>
              <a:rPr lang="el-GR" sz="1400" cap="none" dirty="0">
                <a:blipFill dpi="0" rotWithShape="1">
                  <a:blip r:embed="rId4"/>
                  <a:srcRect/>
                  <a:tile tx="6350" ty="-127000" sx="65000" sy="64000" flip="none" algn="tl"/>
                </a:blipFill>
              </a:rPr>
              <a:t>Κ</a:t>
            </a:r>
            <a:r>
              <a:rPr lang="en-US" sz="1400" cap="none" dirty="0">
                <a:blipFill dpi="0" rotWithShape="1">
                  <a:blip r:embed="rId4"/>
                  <a:srcRect/>
                  <a:tile tx="6350" ty="-127000" sx="65000" sy="64000" flip="none" algn="tl"/>
                </a:blipFill>
              </a:rPr>
              <a:t>α</a:t>
            </a:r>
            <a:r>
              <a:rPr lang="en-US" sz="1400" cap="none" dirty="0" err="1">
                <a:blipFill dpi="0" rotWithShape="1">
                  <a:blip r:embed="rId4"/>
                  <a:srcRect/>
                  <a:tile tx="6350" ty="-127000" sx="65000" sy="64000" flip="none" algn="tl"/>
                </a:blipFill>
              </a:rPr>
              <a:t>θηγήτριάς</a:t>
            </a:r>
            <a:r>
              <a:rPr lang="en-US" sz="1400" cap="none" dirty="0">
                <a:blipFill dpi="0" rotWithShape="1">
                  <a:blip r:embed="rId4"/>
                  <a:srcRect/>
                  <a:tile tx="6350" ty="-127000" sx="65000" sy="64000" flip="none" algn="tl"/>
                </a:blipFill>
              </a:rPr>
              <a:t> μας </a:t>
            </a:r>
            <a:r>
              <a:rPr lang="el-GR" sz="1400" cap="none" dirty="0">
                <a:blipFill dpi="0" rotWithShape="1">
                  <a:blip r:embed="rId4"/>
                  <a:srcRect/>
                  <a:tile tx="6350" ty="-127000" sx="65000" sy="64000" flip="none" algn="tl"/>
                </a:blipFill>
              </a:rPr>
              <a:t>και Διευθύντριας του άνω Π.Μ.Σ. </a:t>
            </a:r>
            <a:r>
              <a:rPr lang="en-US" sz="1400" cap="none" dirty="0">
                <a:blipFill dpi="0" rotWithShape="1">
                  <a:blip r:embed="rId4"/>
                  <a:srcRect/>
                  <a:tile tx="6350" ty="-127000" sx="65000" sy="64000" flip="none" algn="tl"/>
                </a:blipFill>
              </a:rPr>
              <a:t>κ. </a:t>
            </a:r>
            <a:r>
              <a:rPr lang="el-GR" sz="1400" cap="none" dirty="0">
                <a:blipFill dpi="0" rotWithShape="1">
                  <a:blip r:embed="rId4"/>
                  <a:srcRect/>
                  <a:tile tx="6350" ty="-127000" sx="65000" sy="64000" flip="none" algn="tl"/>
                </a:blipFill>
              </a:rPr>
              <a:t>Χ</a:t>
            </a:r>
            <a:r>
              <a:rPr lang="en-US" sz="1400" cap="none" dirty="0" err="1">
                <a:blipFill dpi="0" rotWithShape="1">
                  <a:blip r:embed="rId4"/>
                  <a:srcRect/>
                  <a:tile tx="6350" ty="-127000" sx="65000" sy="64000" flip="none" algn="tl"/>
                </a:blipFill>
              </a:rPr>
              <a:t>ριστίν</a:t>
            </a:r>
            <a:r>
              <a:rPr lang="en-US" sz="1400" cap="none" dirty="0">
                <a:blipFill dpi="0" rotWithShape="1">
                  <a:blip r:embed="rId4"/>
                  <a:srcRect/>
                  <a:tile tx="6350" ty="-127000" sx="65000" sy="64000" flip="none" algn="tl"/>
                </a:blipFill>
              </a:rPr>
              <a:t>ας </a:t>
            </a:r>
            <a:r>
              <a:rPr lang="el-GR" sz="1400" cap="none" dirty="0">
                <a:blipFill dpi="0" rotWithShape="1">
                  <a:blip r:embed="rId4"/>
                  <a:srcRect/>
                  <a:tile tx="6350" ty="-127000" sx="65000" sy="64000" flip="none" algn="tl"/>
                </a:blipFill>
              </a:rPr>
              <a:t>Ζ</a:t>
            </a:r>
            <a:r>
              <a:rPr lang="en-US" sz="1400" cap="none" dirty="0">
                <a:blipFill dpi="0" rotWithShape="1">
                  <a:blip r:embed="rId4"/>
                  <a:srcRect/>
                  <a:tile tx="6350" ty="-127000" sx="65000" sy="64000" flip="none" algn="tl"/>
                </a:blipFill>
              </a:rPr>
              <a:t>αρα</a:t>
            </a:r>
            <a:r>
              <a:rPr lang="en-US" sz="1400" cap="none" dirty="0" err="1">
                <a:blipFill dpi="0" rotWithShape="1">
                  <a:blip r:embed="rId4"/>
                  <a:srcRect/>
                  <a:tile tx="6350" ty="-127000" sx="65000" sy="64000" flip="none" algn="tl"/>
                </a:blipFill>
              </a:rPr>
              <a:t>φωνίτου</a:t>
            </a:r>
            <a:r>
              <a:rPr lang="el-GR" sz="1400" cap="none" dirty="0">
                <a:blipFill dpi="0" rotWithShape="1">
                  <a:blip r:embed="rId4"/>
                  <a:srcRect/>
                  <a:tile tx="6350" ty="-127000" sx="65000" sy="64000" flip="none" algn="tl"/>
                </a:blipFill>
              </a:rPr>
              <a:t>,</a:t>
            </a:r>
            <a:r>
              <a:rPr lang="en-US" sz="1400" cap="none" dirty="0">
                <a:blipFill dpi="0" rotWithShape="1">
                  <a:blip r:embed="rId4"/>
                  <a:srcRect/>
                  <a:tile tx="6350" ty="-127000" sx="65000" sy="64000" flip="none" algn="tl"/>
                </a:blipFill>
              </a:rPr>
              <a:t> </a:t>
            </a:r>
            <a:r>
              <a:rPr lang="en-US" sz="1400" cap="none" dirty="0" err="1">
                <a:blipFill dpi="0" rotWithShape="1">
                  <a:blip r:embed="rId4"/>
                  <a:srcRect/>
                  <a:tile tx="6350" ty="-127000" sx="65000" sy="64000" flip="none" algn="tl"/>
                </a:blipFill>
              </a:rPr>
              <a:t>χωρίς</a:t>
            </a:r>
            <a:r>
              <a:rPr lang="en-US" sz="1400" cap="none" dirty="0">
                <a:blipFill dpi="0" rotWithShape="1">
                  <a:blip r:embed="rId4"/>
                  <a:srcRect/>
                  <a:tile tx="6350" ty="-127000" sx="65000" sy="64000" flip="none" algn="tl"/>
                </a:blipFill>
              </a:rPr>
              <a:t> </a:t>
            </a:r>
            <a:r>
              <a:rPr lang="en-US" sz="1400" cap="none" dirty="0" err="1">
                <a:blipFill dpi="0" rotWithShape="1">
                  <a:blip r:embed="rId4"/>
                  <a:srcRect/>
                  <a:tile tx="6350" ty="-127000" sx="65000" sy="64000" flip="none" algn="tl"/>
                </a:blipFill>
              </a:rPr>
              <a:t>την</a:t>
            </a:r>
            <a:r>
              <a:rPr lang="en-US" sz="1400" cap="none" dirty="0">
                <a:blipFill dpi="0" rotWithShape="1">
                  <a:blip r:embed="rId4"/>
                  <a:srcRect/>
                  <a:tile tx="6350" ty="-127000" sx="65000" sy="64000" flip="none" algn="tl"/>
                </a:blipFill>
              </a:rPr>
              <a:t> </a:t>
            </a:r>
            <a:r>
              <a:rPr lang="en-US" sz="1400" cap="none" dirty="0" err="1">
                <a:blipFill dpi="0" rotWithShape="1">
                  <a:blip r:embed="rId4"/>
                  <a:srcRect/>
                  <a:tile tx="6350" ty="-127000" sx="65000" sy="64000" flip="none" algn="tl"/>
                </a:blipFill>
              </a:rPr>
              <a:t>σημ</a:t>
            </a:r>
            <a:r>
              <a:rPr lang="en-US" sz="1400" cap="none" dirty="0">
                <a:blipFill dpi="0" rotWithShape="1">
                  <a:blip r:embed="rId4"/>
                  <a:srcRect/>
                  <a:tile tx="6350" ty="-127000" sx="65000" sy="64000" flip="none" algn="tl"/>
                </a:blipFill>
              </a:rPr>
              <a:t>αντική συνδρομή της θα ήταν αδύνατο να πραγματοποιηθεί το εν λόγω εγχείρημα</a:t>
            </a:r>
            <a:r>
              <a:rPr lang="el-GR" sz="1400" cap="none" dirty="0">
                <a:blipFill dpi="0" rotWithShape="1">
                  <a:blip r:embed="rId4"/>
                  <a:srcRect/>
                  <a:tile tx="6350" ty="-127000" sx="65000" sy="64000" flip="none" algn="tl"/>
                </a:blipFill>
              </a:rPr>
              <a:t>.</a:t>
            </a:r>
            <a:br>
              <a:rPr lang="el-GR" sz="1400" cap="none" dirty="0">
                <a:blipFill dpi="0" rotWithShape="1">
                  <a:blip r:embed="rId4"/>
                  <a:srcRect/>
                  <a:tile tx="6350" ty="-127000" sx="65000" sy="64000" flip="none" algn="tl"/>
                </a:blipFill>
              </a:rPr>
            </a:br>
            <a:br>
              <a:rPr lang="el-GR" sz="1400" cap="none" dirty="0">
                <a:blipFill dpi="0" rotWithShape="1">
                  <a:blip r:embed="rId4"/>
                  <a:srcRect/>
                  <a:tile tx="6350" ty="-127000" sx="65000" sy="64000" flip="none" algn="tl"/>
                </a:blipFill>
                <a:effectLst/>
              </a:rPr>
            </a:br>
            <a:r>
              <a:rPr lang="el-GR" sz="1400" cap="none" dirty="0">
                <a:blipFill dpi="0" rotWithShape="1">
                  <a:blip r:embed="rId4"/>
                  <a:srcRect/>
                  <a:tile tx="6350" ty="-127000" sx="65000" sy="64000" flip="none" algn="tl"/>
                </a:blipFill>
              </a:rPr>
              <a:t>Ιδρύθηκε το 2016 και καταχωρήθηκε στα βιβλία Καταχωρήσεως Αναγνωρισμένων Σωματείων του Ειρηνοδικείου Καλλιθέας με την με </a:t>
            </a:r>
            <a:r>
              <a:rPr lang="el-GR" sz="1400" cap="none" dirty="0" err="1">
                <a:blipFill dpi="0" rotWithShape="1">
                  <a:blip r:embed="rId4"/>
                  <a:srcRect/>
                  <a:tile tx="6350" ty="-127000" sx="65000" sy="64000" flip="none" algn="tl"/>
                </a:blipFill>
              </a:rPr>
              <a:t>αρ</a:t>
            </a:r>
            <a:r>
              <a:rPr lang="el-GR" sz="1400" cap="none" dirty="0">
                <a:blipFill dpi="0" rotWithShape="1">
                  <a:blip r:embed="rId4"/>
                  <a:srcRect/>
                  <a:tile tx="6350" ty="-127000" sx="65000" sy="64000" flip="none" algn="tl"/>
                </a:blipFill>
              </a:rPr>
              <a:t>. 1/2017 Διαταγή Αναγνώρισης.</a:t>
            </a:r>
            <a:br>
              <a:rPr lang="el-GR" sz="1400" cap="none" dirty="0">
                <a:blipFill dpi="0" rotWithShape="1">
                  <a:blip r:embed="rId4"/>
                  <a:srcRect/>
                  <a:tile tx="6350" ty="-127000" sx="65000" sy="64000" flip="none" algn="tl"/>
                </a:blipFill>
              </a:rPr>
            </a:br>
            <a:br>
              <a:rPr lang="el-GR" sz="1400" cap="none" dirty="0">
                <a:blipFill dpi="0" rotWithShape="1">
                  <a:blip r:embed="rId4"/>
                  <a:srcRect/>
                  <a:tile tx="6350" ty="-127000" sx="65000" sy="64000" flip="none" algn="tl"/>
                </a:blipFill>
              </a:rPr>
            </a:br>
            <a:r>
              <a:rPr lang="el-GR" sz="1400" cap="none" dirty="0">
                <a:blipFill dpi="0" rotWithShape="1">
                  <a:blip r:embed="rId4"/>
                  <a:srcRect/>
                  <a:tile tx="6350" ty="-127000" sx="65000" sy="64000" flip="none" algn="tl"/>
                </a:blipFill>
              </a:rPr>
              <a:t>Πρόκειται για </a:t>
            </a:r>
            <a:r>
              <a:rPr lang="el-GR" sz="1400" cap="none" dirty="0" err="1">
                <a:blipFill dpi="0" rotWithShape="1">
                  <a:blip r:embed="rId4"/>
                  <a:srcRect/>
                  <a:tile tx="6350" ty="-127000" sx="65000" sy="64000" flip="none" algn="tl"/>
                </a:blipFill>
              </a:rPr>
              <a:t>Alumni</a:t>
            </a:r>
            <a:r>
              <a:rPr lang="el-GR" sz="1400" cap="none" dirty="0">
                <a:blipFill dpi="0" rotWithShape="1">
                  <a:blip r:embed="rId4"/>
                  <a:srcRect/>
                  <a:tile tx="6350" ty="-127000" sx="65000" sy="64000" flip="none" algn="tl"/>
                </a:blipFill>
              </a:rPr>
              <a:t> καθώς αφορά αποκλειστικά και μόνο το σύνολο των αποφοίτων του ΠΜΣ «Εγκληματολογία» του </a:t>
            </a:r>
            <a:r>
              <a:rPr lang="el-GR" sz="1400" cap="none" dirty="0" err="1">
                <a:blipFill dpi="0" rotWithShape="1">
                  <a:blip r:embed="rId4"/>
                  <a:srcRect/>
                  <a:tile tx="6350" ty="-127000" sx="65000" sy="64000" flip="none" algn="tl"/>
                </a:blipFill>
              </a:rPr>
              <a:t>Παντείου</a:t>
            </a:r>
            <a:r>
              <a:rPr lang="el-GR" sz="1400" cap="none" dirty="0">
                <a:blipFill dpi="0" rotWithShape="1">
                  <a:blip r:embed="rId4"/>
                  <a:srcRect/>
                  <a:tile tx="6350" ty="-127000" sx="65000" sy="64000" flip="none" algn="tl"/>
                </a:blipFill>
              </a:rPr>
              <a:t> Πανεπιστημίου.</a:t>
            </a:r>
            <a:br>
              <a:rPr lang="el-GR" sz="1400" cap="none" dirty="0">
                <a:blipFill dpi="0" rotWithShape="1">
                  <a:blip r:embed="rId4"/>
                  <a:srcRect/>
                  <a:tile tx="6350" ty="-127000" sx="65000" sy="64000" flip="none" algn="tl"/>
                </a:blipFill>
              </a:rPr>
            </a:br>
            <a:br>
              <a:rPr lang="en-US" sz="1400" cap="none" dirty="0">
                <a:blipFill dpi="0" rotWithShape="1">
                  <a:blip r:embed="rId4"/>
                  <a:srcRect/>
                  <a:tile tx="6350" ty="-127000" sx="65000" sy="64000" flip="none" algn="tl"/>
                </a:blipFill>
              </a:rPr>
            </a:br>
            <a:r>
              <a:rPr lang="el-GR" sz="1400" cap="none" dirty="0">
                <a:blipFill dpi="0" rotWithShape="1">
                  <a:blip r:embed="rId4"/>
                  <a:srcRect/>
                  <a:tile tx="6350" ty="-127000" sx="65000" sy="64000" flip="none" algn="tl"/>
                </a:blipFill>
              </a:rPr>
              <a:t>Π</a:t>
            </a:r>
            <a:r>
              <a:rPr lang="en-US" sz="1400" cap="none" dirty="0" err="1">
                <a:blipFill dpi="0" rotWithShape="1">
                  <a:blip r:embed="rId4"/>
                  <a:srcRect/>
                  <a:tile tx="6350" ty="-127000" sx="65000" sy="64000" flip="none" algn="tl"/>
                </a:blipFill>
              </a:rPr>
              <a:t>ήρε</a:t>
            </a:r>
            <a:r>
              <a:rPr lang="en-US" sz="1400" cap="none" dirty="0">
                <a:blipFill dpi="0" rotWithShape="1">
                  <a:blip r:embed="rId4"/>
                  <a:srcRect/>
                  <a:tile tx="6350" ty="-127000" sx="65000" sy="64000" flip="none" algn="tl"/>
                </a:blipFill>
              </a:rPr>
              <a:t> </a:t>
            </a:r>
            <a:r>
              <a:rPr lang="en-US" sz="1400" cap="none" dirty="0" err="1">
                <a:blipFill dpi="0" rotWithShape="1">
                  <a:blip r:embed="rId4"/>
                  <a:srcRect/>
                  <a:tile tx="6350" ty="-127000" sx="65000" sy="64000" flip="none" algn="tl"/>
                </a:blipFill>
              </a:rPr>
              <a:t>την</a:t>
            </a:r>
            <a:r>
              <a:rPr lang="en-US" sz="1400" cap="none" dirty="0">
                <a:blipFill dpi="0" rotWithShape="1">
                  <a:blip r:embed="rId4"/>
                  <a:srcRect/>
                  <a:tile tx="6350" ty="-127000" sx="65000" sy="64000" flip="none" algn="tl"/>
                </a:blipFill>
              </a:rPr>
              <a:t> </a:t>
            </a:r>
            <a:r>
              <a:rPr lang="en-US" sz="1400" cap="none" dirty="0" err="1">
                <a:blipFill dpi="0" rotWithShape="1">
                  <a:blip r:embed="rId4"/>
                  <a:srcRect/>
                  <a:tile tx="6350" ty="-127000" sx="65000" sy="64000" flip="none" algn="tl"/>
                </a:blipFill>
              </a:rPr>
              <a:t>ονομ</a:t>
            </a:r>
            <a:r>
              <a:rPr lang="en-US" sz="1400" cap="none" dirty="0">
                <a:blipFill dpi="0" rotWithShape="1">
                  <a:blip r:embed="rId4"/>
                  <a:srcRect/>
                  <a:tile tx="6350" ty="-127000" sx="65000" sy="64000" flip="none" algn="tl"/>
                </a:blipFill>
              </a:rPr>
              <a:t>ασία του από</a:t>
            </a:r>
            <a:r>
              <a:rPr lang="el-GR" sz="1400" cap="none" dirty="0">
                <a:blipFill dpi="0" rotWithShape="1">
                  <a:blip r:embed="rId4"/>
                  <a:srcRect/>
                  <a:tile tx="6350" ty="-127000" sx="65000" sy="64000" flip="none" algn="tl"/>
                </a:blipFill>
              </a:rPr>
              <a:t> τα ιδρυτικά του μέλη λόγω του</a:t>
            </a:r>
            <a:r>
              <a:rPr lang="en-US" sz="1400" cap="none" dirty="0">
                <a:blipFill dpi="0" rotWithShape="1">
                  <a:blip r:embed="rId4"/>
                  <a:srcRect/>
                  <a:tile tx="6350" ty="-127000" sx="65000" sy="64000" flip="none" algn="tl"/>
                </a:blipFill>
              </a:rPr>
              <a:t> α</a:t>
            </a:r>
            <a:r>
              <a:rPr lang="en-US" sz="1400" cap="none" dirty="0" err="1">
                <a:blipFill dpi="0" rotWithShape="1">
                  <a:blip r:embed="rId4"/>
                  <a:srcRect/>
                  <a:tile tx="6350" ty="-127000" sx="65000" sy="64000" flip="none" algn="tl"/>
                </a:blipFill>
              </a:rPr>
              <a:t>είμνηστο</a:t>
            </a:r>
            <a:r>
              <a:rPr lang="el-GR" sz="1400" cap="none" dirty="0">
                <a:blipFill dpi="0" rotWithShape="1">
                  <a:blip r:embed="rId4"/>
                  <a:srcRect/>
                  <a:tile tx="6350" ty="-127000" sx="65000" sy="64000" flip="none" algn="tl"/>
                </a:blipFill>
              </a:rPr>
              <a:t>υ</a:t>
            </a:r>
            <a:r>
              <a:rPr lang="en-US" sz="1400" cap="none" dirty="0">
                <a:blipFill dpi="0" rotWithShape="1">
                  <a:blip r:embed="rId4"/>
                  <a:srcRect/>
                  <a:tile tx="6350" ty="-127000" sx="65000" sy="64000" flip="none" algn="tl"/>
                </a:blipFill>
              </a:rPr>
              <a:t> </a:t>
            </a:r>
            <a:r>
              <a:rPr lang="el-GR" sz="1400" cap="none" dirty="0">
                <a:blipFill dpi="0" rotWithShape="1">
                  <a:blip r:embed="rId4"/>
                  <a:srcRect/>
                  <a:tile tx="6350" ty="-127000" sx="65000" sy="64000" flip="none" algn="tl"/>
                </a:blipFill>
              </a:rPr>
              <a:t>Κ</a:t>
            </a:r>
            <a:r>
              <a:rPr lang="en-US" sz="1400" cap="none" dirty="0">
                <a:blipFill dpi="0" rotWithShape="1">
                  <a:blip r:embed="rId4"/>
                  <a:srcRect/>
                  <a:tile tx="6350" ty="-127000" sx="65000" sy="64000" flip="none" algn="tl"/>
                </a:blipFill>
              </a:rPr>
              <a:t>α</a:t>
            </a:r>
            <a:r>
              <a:rPr lang="en-US" sz="1400" cap="none" dirty="0" err="1">
                <a:blipFill dpi="0" rotWithShape="1">
                  <a:blip r:embed="rId4"/>
                  <a:srcRect/>
                  <a:tile tx="6350" ty="-127000" sx="65000" sy="64000" flip="none" algn="tl"/>
                </a:blipFill>
              </a:rPr>
              <a:t>θηγητή</a:t>
            </a:r>
            <a:r>
              <a:rPr lang="en-US" sz="1400" cap="none" dirty="0">
                <a:blipFill dpi="0" rotWithShape="1">
                  <a:blip r:embed="rId4"/>
                  <a:srcRect/>
                  <a:tile tx="6350" ty="-127000" sx="65000" sy="64000" flip="none" algn="tl"/>
                </a:blipFill>
              </a:rPr>
              <a:t> </a:t>
            </a:r>
            <a:r>
              <a:rPr lang="el-GR" sz="1400" cap="none" dirty="0">
                <a:blipFill dpi="0" rotWithShape="1">
                  <a:blip r:embed="rId4"/>
                  <a:srcRect/>
                  <a:tile tx="6350" ty="-127000" sx="65000" sy="64000" flip="none" algn="tl"/>
                </a:blipFill>
              </a:rPr>
              <a:t>Κ</a:t>
            </a:r>
            <a:r>
              <a:rPr lang="en-US" sz="1400" cap="none" dirty="0" err="1">
                <a:blipFill dpi="0" rotWithShape="1">
                  <a:blip r:embed="rId4"/>
                  <a:srcRect/>
                  <a:tile tx="6350" ty="-127000" sx="65000" sy="64000" flip="none" algn="tl"/>
                </a:blipFill>
              </a:rPr>
              <a:t>ωνστ</a:t>
            </a:r>
            <a:r>
              <a:rPr lang="en-US" sz="1400" cap="none" dirty="0">
                <a:blipFill dpi="0" rotWithShape="1">
                  <a:blip r:embed="rId4"/>
                  <a:srcRect/>
                  <a:tile tx="6350" ty="-127000" sx="65000" sy="64000" flip="none" algn="tl"/>
                </a:blipFill>
              </a:rPr>
              <a:t>αντίνο</a:t>
            </a:r>
            <a:r>
              <a:rPr lang="el-GR" sz="1400" cap="none" dirty="0">
                <a:blipFill dpi="0" rotWithShape="1">
                  <a:blip r:embed="rId4"/>
                  <a:srcRect/>
                  <a:tile tx="6350" ty="-127000" sx="65000" sy="64000" flip="none" algn="tl"/>
                </a:blipFill>
              </a:rPr>
              <a:t>υ</a:t>
            </a:r>
            <a:r>
              <a:rPr lang="en-US" sz="1400" cap="none" dirty="0">
                <a:blipFill dpi="0" rotWithShape="1">
                  <a:blip r:embed="rId4"/>
                  <a:srcRect/>
                  <a:tile tx="6350" ty="-127000" sx="65000" sy="64000" flip="none" algn="tl"/>
                </a:blipFill>
              </a:rPr>
              <a:t> </a:t>
            </a:r>
            <a:r>
              <a:rPr lang="el-GR" sz="1400" cap="none" dirty="0">
                <a:blipFill dpi="0" rotWithShape="1">
                  <a:blip r:embed="rId4"/>
                  <a:srcRect/>
                  <a:tile tx="6350" ty="-127000" sx="65000" sy="64000" flip="none" algn="tl"/>
                </a:blipFill>
              </a:rPr>
              <a:t>Γ</a:t>
            </a:r>
            <a:r>
              <a:rPr lang="en-US" sz="1400" cap="none" dirty="0">
                <a:blipFill dpi="0" rotWithShape="1">
                  <a:blip r:embed="rId4"/>
                  <a:srcRect/>
                  <a:tile tx="6350" ty="-127000" sx="65000" sy="64000" flip="none" algn="tl"/>
                </a:blipFill>
              </a:rPr>
              <a:t>α</a:t>
            </a:r>
            <a:r>
              <a:rPr lang="en-US" sz="1400" cap="none" dirty="0" err="1">
                <a:blipFill dpi="0" rotWithShape="1">
                  <a:blip r:embed="rId4"/>
                  <a:srcRect/>
                  <a:tile tx="6350" ty="-127000" sx="65000" sy="64000" flip="none" algn="tl"/>
                </a:blipFill>
              </a:rPr>
              <a:t>ρδίκ</a:t>
            </a:r>
            <a:r>
              <a:rPr lang="en-US" sz="1400" cap="none" dirty="0">
                <a:blipFill dpi="0" rotWithShape="1">
                  <a:blip r:embed="rId4"/>
                  <a:srcRect/>
                  <a:tile tx="6350" ty="-127000" sx="65000" sy="64000" flip="none" algn="tl"/>
                </a:blipFill>
              </a:rPr>
              <a:t>α, του οποίου η συμβολή στην επιστήμη της </a:t>
            </a:r>
            <a:r>
              <a:rPr lang="el-GR" sz="1400" cap="none" dirty="0">
                <a:blipFill dpi="0" rotWithShape="1">
                  <a:blip r:embed="rId4"/>
                  <a:srcRect/>
                  <a:tile tx="6350" ty="-127000" sx="65000" sy="64000" flip="none" algn="tl"/>
                </a:blipFill>
              </a:rPr>
              <a:t>Ε</a:t>
            </a:r>
            <a:r>
              <a:rPr lang="en-US" sz="1400" cap="none" dirty="0" err="1">
                <a:blipFill dpi="0" rotWithShape="1">
                  <a:blip r:embed="rId4"/>
                  <a:srcRect/>
                  <a:tile tx="6350" ty="-127000" sx="65000" sy="64000" flip="none" algn="tl"/>
                </a:blipFill>
              </a:rPr>
              <a:t>γκλημ</a:t>
            </a:r>
            <a:r>
              <a:rPr lang="en-US" sz="1400" cap="none" dirty="0">
                <a:blipFill dpi="0" rotWithShape="1">
                  <a:blip r:embed="rId4"/>
                  <a:srcRect/>
                  <a:tile tx="6350" ty="-127000" sx="65000" sy="64000" flip="none" algn="tl"/>
                </a:blipFill>
              </a:rPr>
              <a:t>ατολογίας</a:t>
            </a:r>
            <a:r>
              <a:rPr lang="el-GR" sz="1400" cap="none" dirty="0">
                <a:blipFill dpi="0" rotWithShape="1">
                  <a:blip r:embed="rId4"/>
                  <a:srcRect/>
                  <a:tile tx="6350" ty="-127000" sx="65000" sy="64000" flip="none" algn="tl"/>
                </a:blipFill>
              </a:rPr>
              <a:t> στην Ελλάδα</a:t>
            </a:r>
            <a:r>
              <a:rPr lang="en-US" sz="1400" cap="none" dirty="0">
                <a:blipFill dpi="0" rotWithShape="1">
                  <a:blip r:embed="rId4"/>
                  <a:srcRect/>
                  <a:tile tx="6350" ty="-127000" sx="65000" sy="64000" flip="none" algn="tl"/>
                </a:blipFill>
              </a:rPr>
              <a:t> ήταν καθοριστική.</a:t>
            </a:r>
            <a:br>
              <a:rPr lang="el-GR" sz="1400" cap="none" dirty="0">
                <a:blipFill dpi="0" rotWithShape="1">
                  <a:blip r:embed="rId4"/>
                  <a:srcRect/>
                  <a:tile tx="6350" ty="-127000" sx="65000" sy="64000" flip="none" algn="tl"/>
                </a:blipFill>
              </a:rPr>
            </a:br>
            <a:br>
              <a:rPr lang="el-GR" sz="1800" cap="none" dirty="0">
                <a:blipFill dpi="0" rotWithShape="1">
                  <a:blip r:embed="rId4"/>
                  <a:srcRect/>
                  <a:tile tx="6350" ty="-127000" sx="65000" sy="64000" flip="none" algn="tl"/>
                </a:blipFill>
              </a:rPr>
            </a:br>
            <a:br>
              <a:rPr lang="el-GR" sz="1800" cap="none" dirty="0">
                <a:blipFill dpi="0" rotWithShape="1">
                  <a:blip r:embed="rId4"/>
                  <a:srcRect/>
                  <a:tile tx="6350" ty="-127000" sx="65000" sy="64000" flip="none" algn="tl"/>
                </a:blipFill>
              </a:rPr>
            </a:br>
            <a:br>
              <a:rPr lang="en-US" sz="1800" cap="none" dirty="0">
                <a:blipFill dpi="0" rotWithShape="1">
                  <a:blip r:embed="rId4"/>
                  <a:srcRect/>
                  <a:tile tx="6350" ty="-127000" sx="65000" sy="64000" flip="none" algn="tl"/>
                </a:blipFill>
                <a:effectLst/>
              </a:rPr>
            </a:br>
            <a:endParaRPr lang="en-US" sz="1800" cap="none" dirty="0">
              <a:blipFill dpi="0" rotWithShape="1">
                <a:blip r:embed="rId4"/>
                <a:srcRect/>
                <a:tile tx="6350" ty="-127000" sx="65000" sy="64000" flip="none" algn="tl"/>
              </a:blipFill>
            </a:endParaRPr>
          </a:p>
        </p:txBody>
      </p:sp>
      <p:pic>
        <p:nvPicPr>
          <p:cNvPr id="4" name="Picture 3" descr="Shape&#10;&#10;Description automatically generated">
            <a:extLst>
              <a:ext uri="{FF2B5EF4-FFF2-40B4-BE49-F238E27FC236}">
                <a16:creationId xmlns:a16="http://schemas.microsoft.com/office/drawing/2014/main" id="{ABE753FA-2967-45A9-8581-F475743F897C}"/>
              </a:ext>
            </a:extLst>
          </p:cNvPr>
          <p:cNvPicPr>
            <a:picLocks noChangeAspect="1"/>
          </p:cNvPicPr>
          <p:nvPr/>
        </p:nvPicPr>
        <p:blipFill rotWithShape="1">
          <a:blip r:embed="rId6"/>
          <a:srcRect t="6168" r="-2" b="523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1" name="Freeform: Shape 2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39323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F6C3-4AE9-44C8-9106-87270BDBC962}"/>
              </a:ext>
            </a:extLst>
          </p:cNvPr>
          <p:cNvSpPr>
            <a:spLocks noGrp="1"/>
          </p:cNvSpPr>
          <p:nvPr>
            <p:ph type="title"/>
          </p:nvPr>
        </p:nvSpPr>
        <p:spPr>
          <a:xfrm>
            <a:off x="2167128" y="1225296"/>
            <a:ext cx="9281160" cy="2451354"/>
          </a:xfrm>
        </p:spPr>
        <p:txBody>
          <a:bodyPr>
            <a:normAutofit fontScale="90000"/>
          </a:bodyPr>
          <a:lstStyle/>
          <a:p>
            <a:pPr>
              <a:lnSpc>
                <a:spcPct val="150000"/>
              </a:lnSpc>
            </a:pP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n-US"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n-US"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Το τρέχον Δ.Σ. αποτελούν οι:</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Χριστίνα Τάτση, Πρόεδρος</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Έλενα </a:t>
            </a:r>
            <a:r>
              <a:rPr kumimoji="0" lang="el-GR" sz="1600" b="0" i="0" u="none" strike="noStrike" kern="1200" cap="none" spc="0" normalizeH="0" baseline="0" noProof="0" dirty="0" err="1">
                <a:ln>
                  <a:noFill/>
                </a:ln>
                <a:blipFill dpi="0" rotWithShape="1">
                  <a:blip r:embed="rId2"/>
                  <a:srcRect/>
                  <a:tile tx="6350" ty="-127000" sx="65000" sy="64000" flip="none" algn="tl"/>
                </a:blipFill>
                <a:effectLst/>
                <a:uLnTx/>
                <a:uFillTx/>
                <a:latin typeface="Cambria" panose="02040503050406030204" pitchFamily="18" charset="0"/>
                <a:ea typeface="+mj-ea"/>
                <a:cs typeface="+mj-cs"/>
              </a:rPr>
              <a:t>Συρμαλή</a:t>
            </a: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 Αντιπρόεδρος</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Γιώτα </a:t>
            </a:r>
            <a:r>
              <a:rPr kumimoji="0" lang="el-GR" sz="1600" b="0" i="0" u="none" strike="noStrike" kern="1200" cap="none" spc="0" normalizeH="0" baseline="0" noProof="0" dirty="0" err="1">
                <a:ln>
                  <a:noFill/>
                </a:ln>
                <a:blipFill dpi="0" rotWithShape="1">
                  <a:blip r:embed="rId2"/>
                  <a:srcRect/>
                  <a:tile tx="6350" ty="-127000" sx="65000" sy="64000" flip="none" algn="tl"/>
                </a:blipFill>
                <a:effectLst/>
                <a:uLnTx/>
                <a:uFillTx/>
                <a:latin typeface="Cambria" panose="02040503050406030204" pitchFamily="18" charset="0"/>
                <a:ea typeface="+mj-ea"/>
                <a:cs typeface="+mj-cs"/>
              </a:rPr>
              <a:t>Μακρυσοπούλου</a:t>
            </a: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 Γενικός Γραμματέας</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Πηνελόπη Κόλλια, Ειδικός Γραμματέας</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Ανδρέας </a:t>
            </a:r>
            <a:r>
              <a:rPr kumimoji="0" lang="el-GR" sz="1600" b="0" i="0" u="none" strike="noStrike" kern="1200" cap="none" spc="0" normalizeH="0" baseline="0" noProof="0" dirty="0" err="1">
                <a:ln>
                  <a:noFill/>
                </a:ln>
                <a:blipFill dpi="0" rotWithShape="1">
                  <a:blip r:embed="rId2"/>
                  <a:srcRect/>
                  <a:tile tx="6350" ty="-127000" sx="65000" sy="64000" flip="none" algn="tl"/>
                </a:blipFill>
                <a:effectLst/>
                <a:uLnTx/>
                <a:uFillTx/>
                <a:latin typeface="Cambria" panose="02040503050406030204" pitchFamily="18" charset="0"/>
                <a:ea typeface="+mj-ea"/>
                <a:cs typeface="+mj-cs"/>
              </a:rPr>
              <a:t>Γεωργαλλής</a:t>
            </a: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 Ταμίας</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Γιώργος </a:t>
            </a:r>
            <a:r>
              <a:rPr kumimoji="0" lang="el-GR" sz="1600" b="0" i="0" u="none" strike="noStrike" kern="1200" cap="none" spc="0" normalizeH="0" baseline="0" noProof="0" dirty="0" err="1">
                <a:ln>
                  <a:noFill/>
                </a:ln>
                <a:blipFill dpi="0" rotWithShape="1">
                  <a:blip r:embed="rId2"/>
                  <a:srcRect/>
                  <a:tile tx="6350" ty="-127000" sx="65000" sy="64000" flip="none" algn="tl"/>
                </a:blipFill>
                <a:effectLst/>
                <a:uLnTx/>
                <a:uFillTx/>
                <a:latin typeface="Cambria" panose="02040503050406030204" pitchFamily="18" charset="0"/>
                <a:ea typeface="+mj-ea"/>
                <a:cs typeface="+mj-cs"/>
              </a:rPr>
              <a:t>Ντέντες</a:t>
            </a:r>
            <a:r>
              <a:rPr lang="el-GR" sz="1600" cap="none" dirty="0">
                <a:blipFill dpi="0" rotWithShape="1">
                  <a:blip r:embed="rId2"/>
                  <a:srcRect/>
                  <a:tile tx="6350" ty="-127000" sx="65000" sy="64000" flip="none" algn="tl"/>
                </a:blipFill>
              </a:rPr>
              <a:t>, Ματίνα </a:t>
            </a:r>
            <a:r>
              <a:rPr lang="el-GR" sz="1600" cap="none" dirty="0" err="1">
                <a:blipFill dpi="0" rotWithShape="1">
                  <a:blip r:embed="rId2"/>
                  <a:srcRect/>
                  <a:tile tx="6350" ty="-127000" sx="65000" sy="64000" flip="none" algn="tl"/>
                </a:blipFill>
              </a:rPr>
              <a:t>Μαλανδρή</a:t>
            </a:r>
            <a:r>
              <a:rPr lang="el-GR" sz="1600" cap="none" dirty="0">
                <a:blipFill dpi="0" rotWithShape="1">
                  <a:blip r:embed="rId2"/>
                  <a:srcRect/>
                  <a:tile tx="6350" ty="-127000" sx="65000" sy="64000" flip="none" algn="tl"/>
                </a:blipFill>
              </a:rPr>
              <a:t>, Βασίλης </a:t>
            </a:r>
            <a:r>
              <a:rPr lang="el-GR" sz="1600" cap="none" dirty="0" err="1">
                <a:blipFill dpi="0" rotWithShape="1">
                  <a:blip r:embed="rId2"/>
                  <a:srcRect/>
                  <a:tile tx="6350" ty="-127000" sx="65000" sy="64000" flip="none" algn="tl"/>
                </a:blipFill>
              </a:rPr>
              <a:t>Ταξόπουλος</a:t>
            </a:r>
            <a:r>
              <a:rPr lang="el-GR" sz="1600" cap="none" dirty="0">
                <a:blipFill dpi="0" rotWithShape="1">
                  <a:blip r:embed="rId2"/>
                  <a:srcRect/>
                  <a:tile tx="6350" ty="-127000" sx="65000" sy="64000" flip="none" algn="tl"/>
                </a:blipFill>
              </a:rPr>
              <a:t>, Φαίη </a:t>
            </a:r>
            <a:r>
              <a:rPr lang="el-GR" sz="1600" cap="none" dirty="0" err="1">
                <a:blipFill dpi="0" rotWithShape="1">
                  <a:blip r:embed="rId2"/>
                  <a:srcRect/>
                  <a:tile tx="6350" ty="-127000" sx="65000" sy="64000" flip="none" algn="tl"/>
                </a:blipFill>
              </a:rPr>
              <a:t>Μουρσιώτη</a:t>
            </a:r>
            <a:r>
              <a:rPr lang="el-GR" sz="1600" cap="none" dirty="0">
                <a:blipFill dpi="0" rotWithShape="1">
                  <a:blip r:embed="rId2"/>
                  <a:srcRect/>
                  <a:tile tx="6350" ty="-127000" sx="65000" sy="64000" flip="none" algn="tl"/>
                </a:blipFill>
              </a:rPr>
              <a:t>,  </a:t>
            </a:r>
            <a: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μέλη</a:t>
            </a: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br>
              <a:rPr kumimoji="0" lang="el-GR" sz="1600" b="0"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br>
            <a:endParaRPr lang="el-GR" dirty="0"/>
          </a:p>
        </p:txBody>
      </p:sp>
      <p:sp>
        <p:nvSpPr>
          <p:cNvPr id="8" name="TextBox 7">
            <a:extLst>
              <a:ext uri="{FF2B5EF4-FFF2-40B4-BE49-F238E27FC236}">
                <a16:creationId xmlns:a16="http://schemas.microsoft.com/office/drawing/2014/main" id="{D904C1A5-320E-4E93-826A-A887B7E0D894}"/>
              </a:ext>
            </a:extLst>
          </p:cNvPr>
          <p:cNvSpPr txBox="1"/>
          <p:nvPr/>
        </p:nvSpPr>
        <p:spPr>
          <a:xfrm>
            <a:off x="2667000" y="5309538"/>
            <a:ext cx="6096000" cy="646331"/>
          </a:xfrm>
          <a:prstGeom prst="rect">
            <a:avLst/>
          </a:prstGeom>
          <a:noFill/>
        </p:spPr>
        <p:txBody>
          <a:bodyPr wrap="square">
            <a:spAutoFit/>
          </a:bodyPr>
          <a:lstStyle/>
          <a:p>
            <a:r>
              <a:rPr kumimoji="0" lang="el-GR" sz="1800" b="1" i="0" u="none" strike="noStrike" kern="1200" cap="none" spc="0" normalizeH="0" baseline="0" noProof="0" dirty="0">
                <a:ln>
                  <a:noFill/>
                </a:ln>
                <a:blipFill dpi="0" rotWithShape="1">
                  <a:blip r:embed="rId2"/>
                  <a:srcRect/>
                  <a:tile tx="6350" ty="-127000" sx="65000" sy="64000" flip="none" algn="tl"/>
                </a:blipFill>
                <a:effectLst/>
                <a:uLnTx/>
                <a:uFillTx/>
                <a:latin typeface="Cambria" panose="02040503050406030204" pitchFamily="18" charset="0"/>
                <a:ea typeface="+mj-ea"/>
                <a:cs typeface="+mj-cs"/>
              </a:rPr>
              <a:t>Στόχος είναι να δημιουργηθεί μια ενότητα ανάμεσα στους στο Π.Μ.Σ.  και στους αποφοίτους του</a:t>
            </a:r>
            <a:endParaRPr lang="el-GR" b="1" dirty="0"/>
          </a:p>
        </p:txBody>
      </p:sp>
      <p:pic>
        <p:nvPicPr>
          <p:cNvPr id="9" name="Picture 8" descr="Logo&#10;&#10;Description automatically generated">
            <a:extLst>
              <a:ext uri="{FF2B5EF4-FFF2-40B4-BE49-F238E27FC236}">
                <a16:creationId xmlns:a16="http://schemas.microsoft.com/office/drawing/2014/main" id="{6D546CC0-CE60-4B8D-B538-787731393398}"/>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9107487" y="2066925"/>
            <a:ext cx="2903538" cy="2952750"/>
          </a:xfrm>
          <a:prstGeom prst="rect">
            <a:avLst/>
          </a:prstGeom>
          <a:effectLst>
            <a:reflection stA="55000" endPos="65000" dir="5400000" sy="-100000" algn="bl" rotWithShape="0"/>
            <a:softEdge rad="355600"/>
          </a:effectLst>
        </p:spPr>
      </p:pic>
    </p:spTree>
    <p:extLst>
      <p:ext uri="{BB962C8B-B14F-4D97-AF65-F5344CB8AC3E}">
        <p14:creationId xmlns:p14="http://schemas.microsoft.com/office/powerpoint/2010/main" val="202890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E197EBA-0B83-47C4-9F40-8D6CBACE8CF8}"/>
              </a:ext>
            </a:extLst>
          </p:cNvPr>
          <p:cNvSpPr>
            <a:spLocks noGrp="1"/>
          </p:cNvSpPr>
          <p:nvPr>
            <p:ph idx="1"/>
          </p:nvPr>
        </p:nvSpPr>
        <p:spPr>
          <a:xfrm>
            <a:off x="0" y="57150"/>
            <a:ext cx="8186869" cy="6800850"/>
          </a:xfrm>
        </p:spPr>
        <p:txBody>
          <a:bodyPr anchor="ctr">
            <a:normAutofit lnSpcReduction="10000"/>
          </a:bodyPr>
          <a:lstStyle/>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πνευματική, ακαδημαϊκή και επιστημονική σύμπραξη των αποφοίτων του Π.Μ.Σ. «Εγκληματολογία» του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Παντείου</a:t>
            </a:r>
            <a:r>
              <a:rPr lang="el-GR" sz="1400" dirty="0">
                <a:effectLst/>
                <a:latin typeface="Calibri" panose="020F0502020204030204" pitchFamily="34" charset="0"/>
                <a:ea typeface="Calibri" panose="020F0502020204030204" pitchFamily="34" charset="0"/>
                <a:cs typeface="Times New Roman" panose="02020603050405020304" pitchFamily="18" charset="0"/>
              </a:rPr>
              <a:t> Πανεπιστημίου με απώτερο σκοπό την πρόοδο και ενίσχυση της επιστήμης της εγκληματολογίας.</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συνεργασία με φορείς από την Ελλάδα και το εξωτερικό για την προώθηση των θεμάτων που αφορούν την επιστήμη της εγκληματολογίας.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προβολή και προώθηση του συγκεκριμένου μεταπτυχιακού προγράμματος, καθώς και η συμμετοχή των μελών του Σωματείου στην αναβάθμιση του επιπέδου του, με τη δυνατότητα υποβολής προτάσεων προς αυτή την κατεύθυνση.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επιδίωξη συγκέντρωσης χορηγιών για την οικονομική στήριξη του εν λόγω Π.Μ.Σ.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δημιουργία και καλλιέργεια σχέσεων με ιδρύματα, σωματεία, φορείς και οργανώσεις που επιδιώκουν παρεμφερείς σκοπούς εντός και εκτός Ελλάδας.</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καλλιέργεια της επικοινωνίας, η διατήρηση της συνεργασίας και η σύσφιξη σχέσεων μεταξύ των αποφοίτων και του Π.Μ.Σ.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οργάνωση, ενθάρρυνση, προβολή και υποστήριξη των μελών του Σωματείου για την επαγγελματική ανέλιξη και επιστημονική κατάρτισή τους.</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επικοινωνία με φορείς και οργανισμούς με σκοπό την προώθηση των αποφοίτων του Σωματείου και την κατοχύρωση του επαγγέλματος του εγκληματολόγου στην Ελλάδα.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προσπάθεια οικονομικής, επιστημονικής και ερευνητικής στήριξης των μελετών, ερευνών και εργασιών που σχετίζονται με την επιστήμη της εγκληματολογίας.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συνεργασία με τους διδάσκοντες του Π.Μ.Σ. και τους φοιτητές τους για την αναβάθμιση των σπουδών και την υποστήριξη πρωτοβουλιών εκπαιδευτικής και επαγγελματικής φύσεως. </a:t>
            </a:r>
          </a:p>
          <a:p>
            <a:pPr>
              <a:spcAft>
                <a:spcPts val="8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ετήσια απονομή τιμητικής διάκρισης σε αριστούχους αποφοίτους του Π.Μ.Σ. και σε άλλα φυσικά ή νομικά πρόσωπα, η δραστηριότητα των οποίων προωθεί τους σκοπούς του Σωματείου.</a:t>
            </a:r>
          </a:p>
          <a:p>
            <a:endParaRPr lang="el-GR" sz="8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8609528-73A4-4BC3-B3D8-10C3B3F06783}"/>
              </a:ext>
            </a:extLst>
          </p:cNvPr>
          <p:cNvSpPr>
            <a:spLocks noGrp="1"/>
          </p:cNvSpPr>
          <p:nvPr>
            <p:ph type="title"/>
          </p:nvPr>
        </p:nvSpPr>
        <p:spPr>
          <a:xfrm>
            <a:off x="8371968" y="2376862"/>
            <a:ext cx="2640646" cy="2104273"/>
          </a:xfrm>
          <a:noFill/>
        </p:spPr>
        <p:txBody>
          <a:bodyPr>
            <a:normAutofit/>
          </a:bodyPr>
          <a:lstStyle/>
          <a:p>
            <a:pPr algn="ctr"/>
            <a:r>
              <a:rPr lang="el-GR" sz="3000" dirty="0" err="1">
                <a:solidFill>
                  <a:schemeClr val="bg1">
                    <a:shade val="97000"/>
                    <a:satMod val="150000"/>
                  </a:schemeClr>
                </a:solidFill>
              </a:rPr>
              <a:t>Σκοποι</a:t>
            </a:r>
            <a:r>
              <a:rPr lang="el-GR" sz="3000" dirty="0">
                <a:solidFill>
                  <a:schemeClr val="bg1">
                    <a:shade val="97000"/>
                    <a:satMod val="150000"/>
                  </a:schemeClr>
                </a:solidFill>
              </a:rPr>
              <a:t> </a:t>
            </a:r>
          </a:p>
        </p:txBody>
      </p:sp>
      <p:pic>
        <p:nvPicPr>
          <p:cNvPr id="5" name="Picture 4" descr="Logo&#10;&#10;Description automatically generated">
            <a:extLst>
              <a:ext uri="{FF2B5EF4-FFF2-40B4-BE49-F238E27FC236}">
                <a16:creationId xmlns:a16="http://schemas.microsoft.com/office/drawing/2014/main" id="{AF737E96-98E2-4D81-90C4-3CF8E4E059BA}"/>
              </a:ext>
            </a:extLst>
          </p:cNvPr>
          <p:cNvPicPr>
            <a:picLocks noChangeAspect="1"/>
          </p:cNvPicPr>
          <p:nvPr/>
        </p:nvPicPr>
        <p:blipFill>
          <a:blip r:embed="rId6">
            <a:alphaModFix amt="5000"/>
          </a:blip>
          <a:stretch>
            <a:fillRect/>
          </a:stretch>
        </p:blipFill>
        <p:spPr>
          <a:xfrm>
            <a:off x="576282" y="57149"/>
            <a:ext cx="6942692" cy="6462867"/>
          </a:xfrm>
          <a:prstGeom prst="rect">
            <a:avLst/>
          </a:prstGeom>
        </p:spPr>
      </p:pic>
    </p:spTree>
    <p:extLst>
      <p:ext uri="{BB962C8B-B14F-4D97-AF65-F5344CB8AC3E}">
        <p14:creationId xmlns:p14="http://schemas.microsoft.com/office/powerpoint/2010/main" val="3441192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051F-1BDE-4BE5-B924-0449E7402F5A}"/>
              </a:ext>
            </a:extLst>
          </p:cNvPr>
          <p:cNvSpPr>
            <a:spLocks noGrp="1"/>
          </p:cNvSpPr>
          <p:nvPr>
            <p:ph type="ctrTitle"/>
          </p:nvPr>
        </p:nvSpPr>
        <p:spPr>
          <a:xfrm>
            <a:off x="518160" y="762000"/>
            <a:ext cx="11440160" cy="4368800"/>
          </a:xfrm>
        </p:spPr>
        <p:txBody>
          <a:bodyPr/>
          <a:lstStyle/>
          <a:p>
            <a:r>
              <a:rPr lang="el-GR" sz="4000" cap="none" dirty="0"/>
              <a:t>Μέλη του σωματείου  </a:t>
            </a:r>
            <a:r>
              <a:rPr lang="el-GR" sz="5400" cap="none" dirty="0"/>
              <a:t>          </a:t>
            </a:r>
            <a:r>
              <a:rPr lang="el-GR" sz="4000" cap="none" dirty="0"/>
              <a:t>αποκλειστικά και μόνο οι απόφοιτοι του Π.Μ.Σ. «Εγκληματολογία» του </a:t>
            </a:r>
            <a:r>
              <a:rPr lang="el-GR" sz="4000" cap="none" dirty="0" err="1"/>
              <a:t>Παντείου</a:t>
            </a:r>
            <a:r>
              <a:rPr lang="el-GR" sz="4000" cap="none" dirty="0"/>
              <a:t> Πανεπιστημίου</a:t>
            </a:r>
          </a:p>
        </p:txBody>
      </p:sp>
      <p:sp>
        <p:nvSpPr>
          <p:cNvPr id="4" name="Arrow: Right 3">
            <a:extLst>
              <a:ext uri="{FF2B5EF4-FFF2-40B4-BE49-F238E27FC236}">
                <a16:creationId xmlns:a16="http://schemas.microsoft.com/office/drawing/2014/main" id="{C9EFC4B5-4B9F-423D-AC65-0A72B3651545}"/>
              </a:ext>
            </a:extLst>
          </p:cNvPr>
          <p:cNvSpPr/>
          <p:nvPr/>
        </p:nvSpPr>
        <p:spPr>
          <a:xfrm>
            <a:off x="5364480" y="2245360"/>
            <a:ext cx="11988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descr="Logo&#10;&#10;Description automatically generated">
            <a:extLst>
              <a:ext uri="{FF2B5EF4-FFF2-40B4-BE49-F238E27FC236}">
                <a16:creationId xmlns:a16="http://schemas.microsoft.com/office/drawing/2014/main" id="{A9692366-2B7C-4577-B6D4-53B5CEAD52D7}"/>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9288462" y="3429000"/>
            <a:ext cx="2903538" cy="2952750"/>
          </a:xfrm>
          <a:prstGeom prst="rect">
            <a:avLst/>
          </a:prstGeom>
          <a:effectLst>
            <a:reflection stA="55000" endPos="65000" dir="5400000" sy="-100000" algn="bl" rotWithShape="0"/>
            <a:softEdge rad="355600"/>
          </a:effectLst>
        </p:spPr>
      </p:pic>
    </p:spTree>
    <p:extLst>
      <p:ext uri="{BB962C8B-B14F-4D97-AF65-F5344CB8AC3E}">
        <p14:creationId xmlns:p14="http://schemas.microsoft.com/office/powerpoint/2010/main" val="175035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2" name="Group 31">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3" name="Oval 32">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4" name="Oval 33">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6" name="Rectangle 35">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C7C26-F706-42A3-9791-8BD1D722B0A8}"/>
              </a:ext>
            </a:extLst>
          </p:cNvPr>
          <p:cNvSpPr>
            <a:spLocks noGrp="1"/>
          </p:cNvSpPr>
          <p:nvPr>
            <p:ph type="title"/>
          </p:nvPr>
        </p:nvSpPr>
        <p:spPr>
          <a:xfrm>
            <a:off x="6933794" y="-946715"/>
            <a:ext cx="4497123" cy="1922799"/>
          </a:xfrm>
        </p:spPr>
        <p:txBody>
          <a:bodyPr vert="horz" lIns="91440" tIns="45720" rIns="91440" bIns="45720" rtlCol="0" anchor="b">
            <a:normAutofit/>
          </a:bodyPr>
          <a:lstStyle/>
          <a:p>
            <a:pPr>
              <a:lnSpc>
                <a:spcPct val="80000"/>
              </a:lnSpc>
            </a:pPr>
            <a:r>
              <a:rPr lang="en-US" sz="2800" dirty="0" err="1">
                <a:blipFill dpi="0" rotWithShape="1">
                  <a:blip r:embed="rId4"/>
                  <a:srcRect/>
                  <a:tile tx="6350" ty="-127000" sx="65000" sy="64000" flip="none" algn="tl"/>
                </a:blipFill>
              </a:rPr>
              <a:t>Στοιχει</a:t>
            </a:r>
            <a:r>
              <a:rPr lang="en-US" sz="2800" dirty="0">
                <a:blipFill dpi="0" rotWithShape="1">
                  <a:blip r:embed="rId4"/>
                  <a:srcRect/>
                  <a:tile tx="6350" ty="-127000" sx="65000" sy="64000" flip="none" algn="tl"/>
                </a:blipFill>
              </a:rPr>
              <a:t>α επικοινωνιασ</a:t>
            </a:r>
          </a:p>
        </p:txBody>
      </p:sp>
      <p:sp>
        <p:nvSpPr>
          <p:cNvPr id="4" name="Text Placeholder 3">
            <a:extLst>
              <a:ext uri="{FF2B5EF4-FFF2-40B4-BE49-F238E27FC236}">
                <a16:creationId xmlns:a16="http://schemas.microsoft.com/office/drawing/2014/main" id="{9142A470-A7C8-4132-A08D-829DE9BD844E}"/>
              </a:ext>
            </a:extLst>
          </p:cNvPr>
          <p:cNvSpPr>
            <a:spLocks noGrp="1"/>
          </p:cNvSpPr>
          <p:nvPr>
            <p:ph type="body" sz="half" idx="2"/>
          </p:nvPr>
        </p:nvSpPr>
        <p:spPr>
          <a:xfrm>
            <a:off x="7219031" y="1580670"/>
            <a:ext cx="5085512" cy="4362471"/>
          </a:xfrm>
        </p:spPr>
        <p:txBody>
          <a:bodyPr vert="horz" lIns="91440" tIns="45720" rIns="91440" bIns="45720" rtlCol="0">
            <a:normAutofit/>
          </a:bodyPr>
          <a:lstStyle/>
          <a:p>
            <a:pPr>
              <a:lnSpc>
                <a:spcPct val="90000"/>
              </a:lnSpc>
              <a:spcBef>
                <a:spcPts val="1200"/>
              </a:spcBef>
            </a:pPr>
            <a:r>
              <a:rPr lang="el-G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alumni.criminology@panteion.gr</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r>
              <a:rPr lang="el-G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https://www.facebook.com/alumni.criminology</a:t>
            </a:r>
            <a:endParaRPr lang="el-G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https://www.instagram.com/alumni.criminology/</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200"/>
              </a:spcBef>
            </a:pPr>
            <a:endParaRPr lang="en-US" sz="1800" dirty="0">
              <a:solidFill>
                <a:schemeClr val="tx1"/>
              </a:solidFill>
              <a:latin typeface="Calibri" panose="020F0502020204030204" pitchFamily="34" charset="0"/>
              <a:cs typeface="Times New Roman" panose="02020603050405020304" pitchFamily="18" charset="0"/>
            </a:endParaRPr>
          </a:p>
          <a:p>
            <a:pPr>
              <a:lnSpc>
                <a:spcPct val="90000"/>
              </a:lnSpc>
              <a:spcBef>
                <a:spcPts val="1200"/>
              </a:spcBef>
            </a:pPr>
            <a:endParaRPr lang="en-US" sz="1800" dirty="0">
              <a:solidFill>
                <a:schemeClr val="tx1"/>
              </a:solidFill>
            </a:endParaRPr>
          </a:p>
        </p:txBody>
      </p:sp>
      <p:pic>
        <p:nvPicPr>
          <p:cNvPr id="6" name="Content Placeholder 5" descr="Logo&#10;&#10;Description automatically generated">
            <a:extLst>
              <a:ext uri="{FF2B5EF4-FFF2-40B4-BE49-F238E27FC236}">
                <a16:creationId xmlns:a16="http://schemas.microsoft.com/office/drawing/2014/main" id="{358B7253-C66A-4CE3-93F4-4A7103B14CAC}"/>
              </a:ext>
            </a:extLst>
          </p:cNvPr>
          <p:cNvPicPr>
            <a:picLocks noGrp="1" noChangeAspect="1"/>
          </p:cNvPicPr>
          <p:nvPr>
            <p:ph idx="1"/>
          </p:nvPr>
        </p:nvPicPr>
        <p:blipFill rotWithShape="1">
          <a:blip r:embed="rId9"/>
          <a:srcRect t="2364"/>
          <a:stretch/>
        </p:blipFill>
        <p:spPr>
          <a:xfrm>
            <a:off x="20" y="10"/>
            <a:ext cx="6298197" cy="6258864"/>
          </a:xfrm>
          <a:prstGeom prst="roundRect">
            <a:avLst>
              <a:gd name="adj" fmla="val 16667"/>
            </a:avLst>
          </a:prstGeom>
          <a:ln>
            <a:noFill/>
          </a:ln>
          <a:effectLst>
            <a:outerShdw blurRad="76200" dist="38100" dir="7800000" algn="tl" rotWithShape="0">
              <a:srgbClr val="000000">
                <a:alpha val="28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0" name="Group 39">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1" name="Oval 40">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 name="Picture 7" descr="Icon&#10;&#10;Description automatically generated">
            <a:extLst>
              <a:ext uri="{FF2B5EF4-FFF2-40B4-BE49-F238E27FC236}">
                <a16:creationId xmlns:a16="http://schemas.microsoft.com/office/drawing/2014/main" id="{D3F11901-EF20-43A6-9025-D1D372D8B949}"/>
              </a:ext>
            </a:extLst>
          </p:cNvPr>
          <p:cNvPicPr>
            <a:picLocks noChangeAspect="1"/>
          </p:cNvPicPr>
          <p:nvPr/>
        </p:nvPicPr>
        <p:blipFill>
          <a:blip r:embed="rId11"/>
          <a:stretch>
            <a:fillRect/>
          </a:stretch>
        </p:blipFill>
        <p:spPr>
          <a:xfrm>
            <a:off x="6647109" y="1580670"/>
            <a:ext cx="481059" cy="365395"/>
          </a:xfrm>
          <a:prstGeom prst="rect">
            <a:avLst/>
          </a:prstGeom>
        </p:spPr>
      </p:pic>
      <p:pic>
        <p:nvPicPr>
          <p:cNvPr id="10" name="Picture 9" descr="Icon&#10;&#10;Description automatically generated">
            <a:extLst>
              <a:ext uri="{FF2B5EF4-FFF2-40B4-BE49-F238E27FC236}">
                <a16:creationId xmlns:a16="http://schemas.microsoft.com/office/drawing/2014/main" id="{5605229D-BE90-403A-AA82-B2AE3C6BCD57}"/>
              </a:ext>
            </a:extLst>
          </p:cNvPr>
          <p:cNvPicPr>
            <a:picLocks noChangeAspect="1"/>
          </p:cNvPicPr>
          <p:nvPr/>
        </p:nvPicPr>
        <p:blipFill>
          <a:blip r:embed="rId12"/>
          <a:stretch>
            <a:fillRect/>
          </a:stretch>
        </p:blipFill>
        <p:spPr>
          <a:xfrm>
            <a:off x="6639988" y="2358868"/>
            <a:ext cx="495300" cy="497511"/>
          </a:xfrm>
          <a:prstGeom prst="rect">
            <a:avLst/>
          </a:prstGeom>
        </p:spPr>
      </p:pic>
      <p:pic>
        <p:nvPicPr>
          <p:cNvPr id="16" name="Picture 15" descr="Icon&#10;&#10;Description automatically generated">
            <a:extLst>
              <a:ext uri="{FF2B5EF4-FFF2-40B4-BE49-F238E27FC236}">
                <a16:creationId xmlns:a16="http://schemas.microsoft.com/office/drawing/2014/main" id="{C09DBC4A-DBB6-40FC-86B9-B9BE8A65D247}"/>
              </a:ext>
            </a:extLst>
          </p:cNvPr>
          <p:cNvPicPr>
            <a:picLocks noChangeAspect="1"/>
          </p:cNvPicPr>
          <p:nvPr/>
        </p:nvPicPr>
        <p:blipFill>
          <a:blip r:embed="rId13"/>
          <a:stretch>
            <a:fillRect/>
          </a:stretch>
        </p:blipFill>
        <p:spPr>
          <a:xfrm>
            <a:off x="6647109" y="3194292"/>
            <a:ext cx="490085" cy="497511"/>
          </a:xfrm>
          <a:prstGeom prst="rect">
            <a:avLst/>
          </a:prstGeom>
        </p:spPr>
      </p:pic>
    </p:spTree>
    <p:extLst>
      <p:ext uri="{BB962C8B-B14F-4D97-AF65-F5344CB8AC3E}">
        <p14:creationId xmlns:p14="http://schemas.microsoft.com/office/powerpoint/2010/main" val="16713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149</TotalTime>
  <Words>613</Words>
  <Application>Microsoft Office PowerPoint</Application>
  <PresentationFormat>Ευρεία οθόνη</PresentationFormat>
  <Paragraphs>29</Paragraphs>
  <Slides>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vt:i4>
      </vt:variant>
    </vt:vector>
  </HeadingPairs>
  <TitlesOfParts>
    <vt:vector size="13" baseType="lpstr">
      <vt:lpstr>Calibri</vt:lpstr>
      <vt:lpstr>Cambria</vt:lpstr>
      <vt:lpstr>Rockwell</vt:lpstr>
      <vt:lpstr>Rockwell Condensed</vt:lpstr>
      <vt:lpstr>Rockwell Extra Bold</vt:lpstr>
      <vt:lpstr>Wingdings</vt:lpstr>
      <vt:lpstr>Wood Type</vt:lpstr>
      <vt:lpstr>Σωματειο αποφοιτων π.μ.σ. «εγκληματολογιασ»  παντειου πανεπιστημιου   «ΚωνσταντΙνοΣ ΓαρδΙκαΣ»</vt:lpstr>
      <vt:lpstr>Το Σωματείο αποφοίτων του ΠΜΣ «Εγκληματολογία» του Παντείου Πανεπιστημίου ήταν μια ιδέα της Καθηγήτριάς μας και Διευθύντριας του άνω Π.Μ.Σ. κ. Χριστίνας Ζαραφωνίτου, χωρίς την σημαντική συνδρομή της θα ήταν αδύνατο να πραγματοποιηθεί το εν λόγω εγχείρημα.  Ιδρύθηκε το 2016 και καταχωρήθηκε στα βιβλία Καταχωρήσεως Αναγνωρισμένων Σωματείων του Ειρηνοδικείου Καλλιθέας με την με αρ. 1/2017 Διαταγή Αναγνώρισης.  Πρόκειται για Alumni καθώς αφορά αποκλειστικά και μόνο το σύνολο των αποφοίτων του ΠΜΣ «Εγκληματολογία» του Παντείου Πανεπιστημίου.  Πήρε την ονομασία του από τα ιδρυτικά του μέλη λόγω του αείμνηστου Καθηγητή Κωνσταντίνου Γαρδίκα, του οποίου η συμβολή στην επιστήμη της Εγκληματολογίας στην Ελλάδα ήταν καθοριστική.    </vt:lpstr>
      <vt:lpstr>        Το τρέχον Δ.Σ. αποτελούν οι: Χριστίνα Τάτση, Πρόεδρος Έλενα Συρμαλή, Αντιπρόεδρος Γιώτα Μακρυσοπούλου, Γενικός Γραμματέας Πηνελόπη Κόλλια, Ειδικός Γραμματέας Ανδρέας Γεωργαλλής, Ταμίας Γιώργος Ντέντες, Ματίνα Μαλανδρή, Βασίλης Ταξόπουλος, Φαίη Μουρσιώτη,  μέλη  </vt:lpstr>
      <vt:lpstr>Σκοποι </vt:lpstr>
      <vt:lpstr>Μέλη του σωματείου            αποκλειστικά και μόνο οι απόφοιτοι του Π.Μ.Σ. «Εγκληματολογία» του Παντείου Πανεπιστημίου</vt:lpstr>
      <vt:lpstr>Στοιχεια επικοινωνιασ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Panteion Criminology Alumni «ΚωνσταντΙνος ΓαρδΙκας»</dc:title>
  <dc:creator>Kourepis Aristeidis</dc:creator>
  <cp:lastModifiedBy>Christina Zarafonitou</cp:lastModifiedBy>
  <cp:revision>37</cp:revision>
  <dcterms:created xsi:type="dcterms:W3CDTF">2021-04-11T09:03:33Z</dcterms:created>
  <dcterms:modified xsi:type="dcterms:W3CDTF">2021-05-23T21:33:00Z</dcterms:modified>
</cp:coreProperties>
</file>